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Source Sans Pr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5" name="LAUTARO GALEND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42" Type="http://schemas.openxmlformats.org/officeDocument/2006/relationships/font" Target="fonts/SourceSansPro-bold.fntdata"/><Relationship Id="rId41" Type="http://schemas.openxmlformats.org/officeDocument/2006/relationships/font" Target="fonts/SourceSansPro-regular.fntdata"/><Relationship Id="rId22" Type="http://schemas.openxmlformats.org/officeDocument/2006/relationships/slide" Target="slides/slide16.xml"/><Relationship Id="rId44" Type="http://schemas.openxmlformats.org/officeDocument/2006/relationships/font" Target="fonts/SourceSansPro-boldItalic.fntdata"/><Relationship Id="rId21" Type="http://schemas.openxmlformats.org/officeDocument/2006/relationships/slide" Target="slides/slide15.xml"/><Relationship Id="rId43" Type="http://schemas.openxmlformats.org/officeDocument/2006/relationships/font" Target="fonts/SourceSansPr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italic.fntdata"/><Relationship Id="rId16" Type="http://schemas.openxmlformats.org/officeDocument/2006/relationships/slide" Target="slides/slide10.xml"/><Relationship Id="rId38" Type="http://schemas.openxmlformats.org/officeDocument/2006/relationships/font" Target="fonts/Robo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4-24T18:22:23.718">
    <p:pos x="6000" y="0"/>
    <p:text>esta diapo va?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4-23T21:57:53.726">
    <p:pos x="157" y="563"/>
    <p:text>que mas?</p:text>
  </p:cm>
  <p:cm authorId="0" idx="3" dt="2022-04-23T21:57:53.726">
    <p:pos x="157" y="563"/>
    <p:text>algo del 3.4</p:text>
  </p:cm>
  <p:cm authorId="0" idx="4" dt="2022-04-23T22:00:30.555">
    <p:pos x="157" y="663"/>
    <p:text>esta bien poner esto?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2-04-24T18:58:58.707">
    <p:pos x="6000" y="0"/>
    <p:text>al exportar a pdf pegar los links, y en las otras 3 diapos tambien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vimeo.com/702392611" TargetMode="External"/><Relationship Id="rId3" Type="http://schemas.openxmlformats.org/officeDocument/2006/relationships/hyperlink" Target="https://vimeo.com/702394107" TargetMode="External"/><Relationship Id="rId4" Type="http://schemas.openxmlformats.org/officeDocument/2006/relationships/hyperlink" Target="https://vimeo.com/702395060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vimeo.com/702427190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vimeo.com/702427737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vimeo.com/702428034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59c2e27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59c2e27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5a484ed4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5a484ed4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59ea55c7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59ea55c7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5a484ed4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5a484ed4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sistema particular que decidimos resolver es el del Movimiento Browniano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parametros utilizados fueron: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un dominio cuadrado de lado 6 metros (</a:t>
            </a:r>
            <a:r>
              <a:rPr lang="es"/>
              <a:t>parámetro</a:t>
            </a:r>
            <a:r>
              <a:rPr lang="es"/>
              <a:t> fijo para todas las simulaciones)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se tomaron valores entre 100 y 150 para la cantidad de particulas pequeñas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exactamente 1 particula grande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los radios y masas correspondientes son los que se pueden observar, y </a:t>
            </a:r>
            <a:r>
              <a:rPr lang="es"/>
              <a:t>también</a:t>
            </a:r>
            <a:r>
              <a:rPr lang="es"/>
              <a:t> son parametros fijos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5a484ed4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5a484ed4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5a484ed4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5a484ed4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5a484ed4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5a484ed4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inputs estudiados fueron: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Los outputs estudiados fueron: ...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5a484ed4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5a484ed4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observables calculados a partir del output del sistema son: …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59ea55c7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59ea55c7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59c2e270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59c2e270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https://vimeo.com/702392611</a:t>
            </a:r>
            <a:b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https://vimeo.com/702394107</a:t>
            </a:r>
            <a:b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https://vimeo.com/702395060</a:t>
            </a:r>
            <a:b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59ea55c7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59ea55c7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59ea55c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59ea55c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59c2e2701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59c2e270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59c2e2701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59c2e2701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5a484ed4c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25a484ed4c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5a484ed4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5a484ed4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Para el mayor N utilizado ( = 135), ser vario el modulo de la velocidad inicial </a:t>
            </a:r>
            <a:r>
              <a:rPr lang="es">
                <a:solidFill>
                  <a:schemeClr val="dk1"/>
                </a:solidFill>
              </a:rPr>
              <a:t>máxima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Por las ecuaciones del comienzo sabemos que la </a:t>
            </a:r>
            <a:r>
              <a:rPr lang="es">
                <a:solidFill>
                  <a:schemeClr val="dk1"/>
                </a:solidFill>
              </a:rPr>
              <a:t>T es proporcional a Ek proporcional a v**2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22222"/>
                </a:solidFill>
              </a:rPr>
              <a:t>es decir, La energía cinética del sistema define la temperatura.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</a:rPr>
              <a:t>mencionar donde termina la trayectoria de la particula (2.2, 5.5) y relacionarlo con el gif (choca contra la pared arriba a la izquierda)</a:t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https://vimeo.com/702427190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5a484ed4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5a484ed4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 aumentar el modulo de la velocidad inicial (1 m/s), aumenta la </a:t>
            </a:r>
            <a:r>
              <a:rPr lang="es"/>
              <a:t>energía</a:t>
            </a:r>
            <a:r>
              <a:rPr lang="es"/>
              <a:t> cinetica del sistema y por ende la temperatura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Podemos observar que la trayectoria de la particula es </a:t>
            </a:r>
            <a:r>
              <a:rPr lang="es"/>
              <a:t>más</a:t>
            </a:r>
            <a:r>
              <a:rPr lang="es"/>
              <a:t> larga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decir donde termina y relacionar graf con gif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https://vimeo.com/702427737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5a484ed4c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5a484ed4c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Sucede algo similar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decir donde termina y relacionar graf con gif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cumple que </a:t>
            </a:r>
            <a:r>
              <a:rPr lang="es">
                <a:solidFill>
                  <a:schemeClr val="dk1"/>
                </a:solidFill>
              </a:rPr>
              <a:t>T es proporcional a Ek proporcional a v**2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https://vimeo.com/702428034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a mayor V, mayor T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5a484ed4c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5a484ed4c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5a484ed4c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5a484ed4c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59ea55c7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259ea55c7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59ea55c7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259ea55c7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Ya mencionamos la gran parte de las conclusiones a lo largo de los resultados.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Estas son las </a:t>
            </a:r>
            <a:r>
              <a:rPr lang="es"/>
              <a:t>más</a:t>
            </a:r>
            <a:r>
              <a:rPr lang="es"/>
              <a:t> significativas.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59ea55c7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59ea55c7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32639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200">
                <a:solidFill>
                  <a:srgbClr val="232323"/>
                </a:solidFill>
              </a:rPr>
              <a:t>En la dinamica molecular Dirigida por Eventos:  </a:t>
            </a:r>
            <a:r>
              <a:rPr lang="es" sz="1200">
                <a:solidFill>
                  <a:srgbClr val="232323"/>
                </a:solidFill>
              </a:rPr>
              <a:t>se actualiza el estado de la  simulación </a:t>
            </a:r>
            <a:r>
              <a:rPr lang="es" sz="1200">
                <a:solidFill>
                  <a:srgbClr val="232323"/>
                </a:solidFill>
              </a:rPr>
              <a:t>solo si sucede un evento.</a:t>
            </a:r>
            <a:endParaRPr sz="1200">
              <a:solidFill>
                <a:srgbClr val="232323"/>
              </a:solidFill>
            </a:endParaRPr>
          </a:p>
          <a:p>
            <a:pPr indent="0" lvl="0" marL="0" marR="1566545" rtl="0" algn="l">
              <a:lnSpc>
                <a:spcPct val="99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32323"/>
                </a:solidFill>
              </a:rPr>
              <a:t>El Sistema esta definido por: </a:t>
            </a:r>
            <a:endParaRPr sz="1200">
              <a:solidFill>
                <a:srgbClr val="232323"/>
              </a:solidFill>
            </a:endParaRPr>
          </a:p>
          <a:p>
            <a:pPr indent="0" lvl="0" marL="0" marR="1566545" rtl="0" algn="l">
              <a:lnSpc>
                <a:spcPct val="99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32323"/>
                </a:solidFill>
              </a:rPr>
              <a:t>N particulas, que </a:t>
            </a:r>
            <a:r>
              <a:rPr lang="es" sz="1200">
                <a:solidFill>
                  <a:srgbClr val="232323"/>
                </a:solidFill>
              </a:rPr>
              <a:t>están</a:t>
            </a:r>
            <a:r>
              <a:rPr lang="es" sz="1200">
                <a:solidFill>
                  <a:srgbClr val="232323"/>
                </a:solidFill>
              </a:rPr>
              <a:t> confinadas y en movimiento</a:t>
            </a:r>
            <a:endParaRPr sz="1200">
              <a:solidFill>
                <a:srgbClr val="232323"/>
              </a:solidFill>
            </a:endParaRPr>
          </a:p>
          <a:p>
            <a:pPr indent="0" lvl="0" marL="0" marR="1566545" rtl="0" algn="l">
              <a:lnSpc>
                <a:spcPct val="99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32323"/>
                </a:solidFill>
              </a:rPr>
              <a:t>Estas particulas </a:t>
            </a:r>
            <a:r>
              <a:rPr lang="es" sz="1200">
                <a:solidFill>
                  <a:srgbClr val="232323"/>
                </a:solidFill>
              </a:rPr>
              <a:t>están</a:t>
            </a:r>
            <a:r>
              <a:rPr lang="es" sz="1200">
                <a:solidFill>
                  <a:srgbClr val="232323"/>
                </a:solidFill>
              </a:rPr>
              <a:t> definidas por…</a:t>
            </a:r>
            <a:endParaRPr sz="1200">
              <a:solidFill>
                <a:srgbClr val="232323"/>
              </a:solidFill>
            </a:endParaRPr>
          </a:p>
          <a:p>
            <a:pPr indent="0" lvl="0" marL="0" marR="1566545" rtl="0" algn="l">
              <a:lnSpc>
                <a:spcPct val="99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32323"/>
                </a:solidFill>
              </a:rPr>
              <a:t>Interacciones… donde se conserva…</a:t>
            </a:r>
            <a:endParaRPr sz="1200">
              <a:solidFill>
                <a:srgbClr val="232323"/>
              </a:solidFill>
            </a:endParaRPr>
          </a:p>
          <a:p>
            <a:pPr indent="0" lvl="0" marL="0" marR="1566545" rtl="0" algn="l">
              <a:lnSpc>
                <a:spcPct val="99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32323"/>
                </a:solidFill>
              </a:rPr>
              <a:t>Las particulas se mueven en </a:t>
            </a:r>
            <a:r>
              <a:rPr lang="es" sz="1200">
                <a:solidFill>
                  <a:srgbClr val="232323"/>
                </a:solidFill>
              </a:rPr>
              <a:t>línea</a:t>
            </a:r>
            <a:r>
              <a:rPr lang="es" sz="1200">
                <a:solidFill>
                  <a:srgbClr val="232323"/>
                </a:solidFill>
              </a:rPr>
              <a:t> recta con v constante excepto que…</a:t>
            </a:r>
            <a:endParaRPr sz="1200">
              <a:solidFill>
                <a:srgbClr val="232323"/>
              </a:solidFill>
            </a:endParaRPr>
          </a:p>
          <a:p>
            <a:pPr indent="0" lvl="0" marL="0" marR="1566545" rtl="0" algn="l">
              <a:lnSpc>
                <a:spcPct val="99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32323"/>
              </a:solidFill>
            </a:endParaRPr>
          </a:p>
          <a:p>
            <a:pPr indent="0" lvl="0" marL="0" marR="1566545" rtl="0" algn="l">
              <a:lnSpc>
                <a:spcPct val="99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32323"/>
                </a:solidFill>
              </a:rPr>
              <a:t>¿Cuando es valido este enfoque?</a:t>
            </a:r>
            <a:endParaRPr sz="1200">
              <a:solidFill>
                <a:srgbClr val="232323"/>
              </a:solidFill>
            </a:endParaRPr>
          </a:p>
          <a:p>
            <a:pPr indent="0" lvl="0" marL="0" marR="1566545" rtl="0" algn="l">
              <a:lnSpc>
                <a:spcPct val="99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32323"/>
                </a:solidFill>
              </a:rPr>
              <a:t>Choque instantaneo —&gt; de </a:t>
            </a:r>
            <a:r>
              <a:rPr lang="es" sz="1200">
                <a:solidFill>
                  <a:srgbClr val="232323"/>
                </a:solidFill>
              </a:rPr>
              <a:t>duración</a:t>
            </a:r>
            <a:r>
              <a:rPr lang="es" sz="1200">
                <a:solidFill>
                  <a:srgbClr val="232323"/>
                </a:solidFill>
              </a:rPr>
              <a:t> infinitesimal</a:t>
            </a:r>
            <a:endParaRPr sz="1200">
              <a:solidFill>
                <a:srgbClr val="232323"/>
              </a:solidFill>
            </a:endParaRPr>
          </a:p>
          <a:p>
            <a:pPr indent="0" lvl="0" marL="0" marR="1566545" rtl="0" algn="l">
              <a:lnSpc>
                <a:spcPct val="99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32323"/>
                </a:solidFill>
              </a:rPr>
              <a:t>Tiempo entre choques es bastante mayor </a:t>
            </a:r>
            <a:r>
              <a:rPr lang="es" sz="1200">
                <a:solidFill>
                  <a:srgbClr val="232323"/>
                </a:solidFill>
              </a:rPr>
              <a:t>duración</a:t>
            </a:r>
            <a:r>
              <a:rPr lang="es" sz="1200">
                <a:solidFill>
                  <a:srgbClr val="232323"/>
                </a:solidFill>
              </a:rPr>
              <a:t> del choque</a:t>
            </a:r>
            <a:endParaRPr sz="1200">
              <a:solidFill>
                <a:srgbClr val="232323"/>
              </a:solidFill>
            </a:endParaRPr>
          </a:p>
          <a:p>
            <a:pPr indent="0" lvl="0" marL="0" marR="1566545" rtl="0" algn="l">
              <a:lnSpc>
                <a:spcPct val="99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32323"/>
                </a:solidFill>
              </a:rPr>
              <a:t>No hay una alta densidad de particulas</a:t>
            </a:r>
            <a:endParaRPr sz="1200">
              <a:solidFill>
                <a:srgbClr val="232323"/>
              </a:solidFill>
            </a:endParaRPr>
          </a:p>
          <a:p>
            <a:pPr indent="0" lvl="0" marL="0" marR="1566545" rtl="0" algn="l">
              <a:lnSpc>
                <a:spcPct val="99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32323"/>
              </a:solidFill>
            </a:endParaRPr>
          </a:p>
          <a:p>
            <a:pPr indent="0" lvl="0" marL="0" marR="1566545" rtl="0" algn="l">
              <a:lnSpc>
                <a:spcPct val="99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32323"/>
              </a:solidFill>
            </a:endParaRPr>
          </a:p>
          <a:p>
            <a:pPr indent="0" lvl="0" marL="0" marR="1566545" rtl="0" algn="l">
              <a:lnSpc>
                <a:spcPct val="99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rgbClr val="232323"/>
                </a:solidFill>
              </a:rPr>
              <a:t>Dirigida por Paso Temporal</a:t>
            </a:r>
            <a:r>
              <a:rPr lang="es" sz="1200">
                <a:solidFill>
                  <a:srgbClr val="232323"/>
                </a:solidFill>
              </a:rPr>
              <a:t>:  cada cierto </a:t>
            </a:r>
            <a:r>
              <a:rPr i="1" lang="es" sz="1200">
                <a:solidFill>
                  <a:srgbClr val="23232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dt</a:t>
            </a:r>
            <a:r>
              <a:rPr lang="es" sz="1200">
                <a:solidFill>
                  <a:srgbClr val="232323"/>
                </a:solidFill>
              </a:rPr>
              <a:t>, se actualiza  el estado de la simulación.</a:t>
            </a:r>
            <a:endParaRPr sz="1200">
              <a:solidFill>
                <a:srgbClr val="232323"/>
              </a:solidFill>
            </a:endParaRPr>
          </a:p>
          <a:p>
            <a:pPr indent="0" lvl="0" marL="12700" marR="32639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200" u="sng">
                <a:solidFill>
                  <a:srgbClr val="232323"/>
                </a:solidFill>
              </a:rPr>
              <a:t>Dirigida por Eventos</a:t>
            </a:r>
            <a:r>
              <a:rPr lang="es" sz="1200">
                <a:solidFill>
                  <a:srgbClr val="232323"/>
                </a:solidFill>
              </a:rPr>
              <a:t>:  solo si sucede un evento</a:t>
            </a:r>
            <a:r>
              <a:rPr lang="es" sz="1200">
                <a:solidFill>
                  <a:schemeClr val="dk1"/>
                </a:solidFill>
              </a:rPr>
              <a:t> </a:t>
            </a:r>
            <a:r>
              <a:rPr lang="es" sz="1200">
                <a:solidFill>
                  <a:srgbClr val="232323"/>
                </a:solidFill>
              </a:rPr>
              <a:t>se actualiza el estado de la  simulación.</a:t>
            </a:r>
            <a:endParaRPr sz="1200">
              <a:solidFill>
                <a:srgbClr val="232323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5a484ed4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25a484ed4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59ea55c7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59ea55c7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continuacion </a:t>
            </a:r>
            <a:r>
              <a:rPr lang="es"/>
              <a:t>están</a:t>
            </a:r>
            <a:r>
              <a:rPr lang="es"/>
              <a:t> las ecuaciones correspondientes a: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los tiempos de choque entre particulas y con las paredes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las cuales no nos detendremos por las limitaciones de tiempo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59ea55c7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59ea55c7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Ecuaciones correspondientes a la transformacion de velocidades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En las cuales tampoco nos detendremos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59ea55c7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59ea55c7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Aqui podemos observar: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la ecuacion descrita por Einstein que relaciona el desplazamiento cuadratico medio con el coeficiente de difusion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dos ecuaciones mediante las cuales se puede relacional la </a:t>
            </a:r>
            <a:r>
              <a:rPr lang="es"/>
              <a:t>Energía</a:t>
            </a:r>
            <a:r>
              <a:rPr lang="es"/>
              <a:t> Cinetica, la temperatura y la velocidad del sistema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59ea55c7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59ea55c7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59ea55c7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59ea55c7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Funcionamiento: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priority queue con los tiempos de </a:t>
            </a:r>
            <a:r>
              <a:rPr lang="es"/>
              <a:t>colisión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59ea55c7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59ea55c7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2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3.xml"/><Relationship Id="rId4" Type="http://schemas.openxmlformats.org/officeDocument/2006/relationships/image" Target="../media/image16.gif"/><Relationship Id="rId5" Type="http://schemas.openxmlformats.org/officeDocument/2006/relationships/image" Target="../media/image17.gif"/><Relationship Id="rId6" Type="http://schemas.openxmlformats.org/officeDocument/2006/relationships/image" Target="../media/image18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7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9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8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image" Target="../media/image9.jp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520"/>
              <a:t>TP 3</a:t>
            </a:r>
            <a:endParaRPr sz="35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520"/>
              <a:t>Dinámica Molecular Dirigida por Eventos</a:t>
            </a:r>
            <a:endParaRPr sz="352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Simulación de Sistemas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Grupo 13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Galende, Lautaro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Ratti, Valentín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Implementación</a:t>
            </a:r>
            <a:endParaRPr sz="2400"/>
          </a:p>
        </p:txBody>
      </p:sp>
      <p:sp>
        <p:nvSpPr>
          <p:cNvPr id="151" name="Google Shape;151;p22"/>
          <p:cNvSpPr txBox="1"/>
          <p:nvPr>
            <p:ph idx="4294967295" type="body"/>
          </p:nvPr>
        </p:nvSpPr>
        <p:spPr>
          <a:xfrm>
            <a:off x="403050" y="818500"/>
            <a:ext cx="8222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s" sz="1840">
                <a:solidFill>
                  <a:schemeClr val="dk1"/>
                </a:solidFill>
              </a:rPr>
              <a:t>class Collision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4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360"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25" y="1312175"/>
            <a:ext cx="6062398" cy="3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Simulaciones</a:t>
            </a:r>
            <a:endParaRPr/>
          </a:p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Simulaciones</a:t>
            </a:r>
            <a:endParaRPr sz="2400"/>
          </a:p>
        </p:txBody>
      </p:sp>
      <p:sp>
        <p:nvSpPr>
          <p:cNvPr id="165" name="Google Shape;165;p24"/>
          <p:cNvSpPr txBox="1"/>
          <p:nvPr>
            <p:ph idx="4294967295" type="body"/>
          </p:nvPr>
        </p:nvSpPr>
        <p:spPr>
          <a:xfrm>
            <a:off x="250650" y="818500"/>
            <a:ext cx="8222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s" sz="1840">
                <a:solidFill>
                  <a:schemeClr val="dk1"/>
                </a:solidFill>
              </a:rPr>
              <a:t>Movimiento Browniano</a:t>
            </a:r>
            <a:endParaRPr sz="184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84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</a:pPr>
            <a:r>
              <a:rPr lang="es" sz="1500">
                <a:solidFill>
                  <a:srgbClr val="000000"/>
                </a:solidFill>
              </a:rPr>
              <a:t>Dominio cuadrado de lado L = 6 m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s" sz="1500">
                <a:solidFill>
                  <a:srgbClr val="000000"/>
                </a:solidFill>
              </a:rPr>
              <a:t>N partículas pequeñas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s" sz="1500">
                <a:solidFill>
                  <a:srgbClr val="000000"/>
                </a:solidFill>
              </a:rPr>
              <a:t>100 &lt; N &lt; 150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s" sz="1500">
                <a:solidFill>
                  <a:srgbClr val="000000"/>
                </a:solidFill>
              </a:rPr>
              <a:t>Radio = 0.2 m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s" sz="1500">
                <a:solidFill>
                  <a:srgbClr val="000000"/>
                </a:solidFill>
              </a:rPr>
              <a:t>Masa = 0.9 kg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s" sz="1500">
                <a:solidFill>
                  <a:srgbClr val="000000"/>
                </a:solidFill>
              </a:rPr>
              <a:t>1 partícula grande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s" sz="1500">
                <a:solidFill>
                  <a:srgbClr val="000000"/>
                </a:solidFill>
              </a:rPr>
              <a:t>Radio = 0.7 m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s" sz="1500">
                <a:solidFill>
                  <a:srgbClr val="000000"/>
                </a:solidFill>
              </a:rPr>
              <a:t>M</a:t>
            </a:r>
            <a:r>
              <a:rPr lang="es" sz="1500">
                <a:solidFill>
                  <a:srgbClr val="000000"/>
                </a:solidFill>
              </a:rPr>
              <a:t>asa = 2 kg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360"/>
          </a:p>
        </p:txBody>
      </p:sp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Simulaciones</a:t>
            </a:r>
            <a:endParaRPr sz="2400"/>
          </a:p>
        </p:txBody>
      </p:sp>
      <p:sp>
        <p:nvSpPr>
          <p:cNvPr id="172" name="Google Shape;172;p25"/>
          <p:cNvSpPr txBox="1"/>
          <p:nvPr>
            <p:ph idx="4294967295" type="body"/>
          </p:nvPr>
        </p:nvSpPr>
        <p:spPr>
          <a:xfrm>
            <a:off x="250650" y="818500"/>
            <a:ext cx="8222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s" sz="1840">
                <a:solidFill>
                  <a:schemeClr val="dk1"/>
                </a:solidFill>
              </a:rPr>
              <a:t>Condiciones iniciales</a:t>
            </a:r>
            <a:endParaRPr sz="184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84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</a:pPr>
            <a:r>
              <a:rPr lang="es" sz="1500">
                <a:solidFill>
                  <a:srgbClr val="000000"/>
                </a:solidFill>
              </a:rPr>
              <a:t>Partículas pequeñas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s" sz="1500">
                <a:solidFill>
                  <a:srgbClr val="000000"/>
                </a:solidFill>
              </a:rPr>
              <a:t>Posiciones al azar con distribución uniforme dentro del dominio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s" sz="1500">
                <a:solidFill>
                  <a:srgbClr val="000000"/>
                </a:solidFill>
              </a:rPr>
              <a:t>Velocidades al azar con distribución uniforme en: |v| &lt; 2 m/s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s" sz="1500">
                <a:solidFill>
                  <a:srgbClr val="000000"/>
                </a:solidFill>
              </a:rPr>
              <a:t>Partícula grande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s" sz="1500">
                <a:solidFill>
                  <a:srgbClr val="000000"/>
                </a:solidFill>
              </a:rPr>
              <a:t>Posición</a:t>
            </a:r>
            <a:r>
              <a:rPr lang="es" sz="1500">
                <a:solidFill>
                  <a:srgbClr val="000000"/>
                </a:solidFill>
              </a:rPr>
              <a:t> en el centro del dominio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s" sz="1500">
                <a:solidFill>
                  <a:srgbClr val="000000"/>
                </a:solidFill>
              </a:rPr>
              <a:t>Velocidad = 0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360"/>
          </a:p>
        </p:txBody>
      </p:sp>
      <p:sp>
        <p:nvSpPr>
          <p:cNvPr id="173" name="Google Shape;173;p25"/>
          <p:cNvSpPr txBox="1"/>
          <p:nvPr>
            <p:ph idx="4294967295" type="body"/>
          </p:nvPr>
        </p:nvSpPr>
        <p:spPr>
          <a:xfrm>
            <a:off x="250650" y="3464625"/>
            <a:ext cx="8222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s" sz="1840">
                <a:solidFill>
                  <a:schemeClr val="dk1"/>
                </a:solidFill>
              </a:rPr>
              <a:t>Condiciones de contorno</a:t>
            </a:r>
            <a:endParaRPr sz="184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84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</a:pPr>
            <a:r>
              <a:rPr lang="es" sz="1500">
                <a:solidFill>
                  <a:srgbClr val="000000"/>
                </a:solidFill>
              </a:rPr>
              <a:t>Sistema confinado, es decir, todas las paredes son rígidas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360"/>
          </a:p>
        </p:txBody>
      </p:sp>
      <p:sp>
        <p:nvSpPr>
          <p:cNvPr id="174" name="Google Shape;174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Simulaciones</a:t>
            </a:r>
            <a:endParaRPr sz="2400"/>
          </a:p>
        </p:txBody>
      </p:sp>
      <p:sp>
        <p:nvSpPr>
          <p:cNvPr id="180" name="Google Shape;180;p26"/>
          <p:cNvSpPr txBox="1"/>
          <p:nvPr>
            <p:ph idx="4294967295" type="body"/>
          </p:nvPr>
        </p:nvSpPr>
        <p:spPr>
          <a:xfrm>
            <a:off x="250650" y="1275700"/>
            <a:ext cx="8222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s" sz="1840">
                <a:solidFill>
                  <a:schemeClr val="dk1"/>
                </a:solidFill>
              </a:rPr>
              <a:t>Criterios de corte</a:t>
            </a:r>
            <a:endParaRPr sz="184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84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</a:pPr>
            <a:r>
              <a:rPr lang="es" sz="1500">
                <a:solidFill>
                  <a:srgbClr val="000000"/>
                </a:solidFill>
              </a:rPr>
              <a:t>Partícula grande colisiona con una pared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s" sz="1500">
                <a:solidFill>
                  <a:srgbClr val="000000"/>
                </a:solidFill>
              </a:rPr>
              <a:t>Cantidad máxima de colisiones totales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s" sz="1500">
                <a:solidFill>
                  <a:srgbClr val="000000"/>
                </a:solidFill>
              </a:rPr>
              <a:t>1.000.000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360"/>
          </a:p>
        </p:txBody>
      </p:sp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Simulaciones</a:t>
            </a:r>
            <a:endParaRPr sz="2400"/>
          </a:p>
        </p:txBody>
      </p:sp>
      <p:sp>
        <p:nvSpPr>
          <p:cNvPr id="187" name="Google Shape;187;p27"/>
          <p:cNvSpPr txBox="1"/>
          <p:nvPr>
            <p:ph idx="4294967295" type="body"/>
          </p:nvPr>
        </p:nvSpPr>
        <p:spPr>
          <a:xfrm>
            <a:off x="250650" y="742300"/>
            <a:ext cx="8222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s" sz="1840">
                <a:solidFill>
                  <a:schemeClr val="dk1"/>
                </a:solidFill>
              </a:rPr>
              <a:t>Inputs</a:t>
            </a:r>
            <a:endParaRPr sz="184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74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s" sz="1400">
                <a:solidFill>
                  <a:srgbClr val="000000"/>
                </a:solidFill>
              </a:rPr>
              <a:t>Cantidad de partículas pequeñas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es">
                <a:solidFill>
                  <a:srgbClr val="000000"/>
                </a:solidFill>
              </a:rPr>
              <a:t>N en {105, 120, 135}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000000"/>
                </a:solidFill>
              </a:rPr>
              <a:t>Velocidad inicial máxima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s">
                <a:solidFill>
                  <a:srgbClr val="000000"/>
                </a:solidFill>
              </a:rPr>
              <a:t>|v| &lt; x con x en {0.5, 1.0, 1.5}</a:t>
            </a:r>
            <a:endParaRPr sz="1260"/>
          </a:p>
        </p:txBody>
      </p:sp>
      <p:sp>
        <p:nvSpPr>
          <p:cNvPr id="188" name="Google Shape;188;p27"/>
          <p:cNvSpPr txBox="1"/>
          <p:nvPr>
            <p:ph idx="4294967295" type="body"/>
          </p:nvPr>
        </p:nvSpPr>
        <p:spPr>
          <a:xfrm>
            <a:off x="250650" y="2550225"/>
            <a:ext cx="8222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s" sz="1840">
                <a:solidFill>
                  <a:schemeClr val="dk1"/>
                </a:solidFill>
              </a:rPr>
              <a:t>Outputs</a:t>
            </a:r>
            <a:endParaRPr sz="184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74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s" sz="1400">
                <a:solidFill>
                  <a:srgbClr val="000000"/>
                </a:solidFill>
              </a:rPr>
              <a:t>Número de colisiones totales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000000"/>
                </a:solidFill>
              </a:rPr>
              <a:t>Tiempo total de simulación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000000"/>
                </a:solidFill>
              </a:rPr>
              <a:t>Tiempos de colisión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000000"/>
                </a:solidFill>
              </a:rPr>
              <a:t>Posiciones de las partículas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000000"/>
                </a:solidFill>
              </a:rPr>
              <a:t>Velocidades de las partículas pequeñas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000000"/>
                </a:solidFill>
              </a:rPr>
              <a:t>Energía cinética del sistema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000000"/>
                </a:solidFill>
              </a:rPr>
              <a:t>Desplazamiento cuadrático medio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360"/>
          </a:p>
        </p:txBody>
      </p:sp>
      <p:sp>
        <p:nvSpPr>
          <p:cNvPr id="189" name="Google Shape;189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Simulaciones</a:t>
            </a:r>
            <a:endParaRPr sz="2400"/>
          </a:p>
        </p:txBody>
      </p:sp>
      <p:sp>
        <p:nvSpPr>
          <p:cNvPr id="195" name="Google Shape;195;p28"/>
          <p:cNvSpPr txBox="1"/>
          <p:nvPr>
            <p:ph idx="4294967295" type="body"/>
          </p:nvPr>
        </p:nvSpPr>
        <p:spPr>
          <a:xfrm>
            <a:off x="250650" y="894700"/>
            <a:ext cx="8222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s" sz="1840">
                <a:solidFill>
                  <a:schemeClr val="dk1"/>
                </a:solidFill>
              </a:rPr>
              <a:t>Observables</a:t>
            </a:r>
            <a:endParaRPr sz="184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84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rgbClr val="000000"/>
                </a:solidFill>
              </a:rPr>
              <a:t>Frecuencia de colisiones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○"/>
            </a:pPr>
            <a:r>
              <a:rPr lang="es" sz="1600">
                <a:solidFill>
                  <a:srgbClr val="000000"/>
                </a:solidFill>
              </a:rPr>
              <a:t>Número</a:t>
            </a:r>
            <a:r>
              <a:rPr lang="es" sz="1600">
                <a:solidFill>
                  <a:srgbClr val="000000"/>
                </a:solidFill>
              </a:rPr>
              <a:t> de colisiones totales / tiempo total de </a:t>
            </a:r>
            <a:r>
              <a:rPr lang="es" sz="1600">
                <a:solidFill>
                  <a:srgbClr val="000000"/>
                </a:solidFill>
              </a:rPr>
              <a:t>simulación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s" sz="1600">
                <a:solidFill>
                  <a:srgbClr val="000000"/>
                </a:solidFill>
              </a:rPr>
              <a:t>Promedio de tiempos de colisión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s" sz="1600">
                <a:solidFill>
                  <a:srgbClr val="000000"/>
                </a:solidFill>
              </a:rPr>
              <a:t>Velocidades en t = 0 </a:t>
            </a:r>
            <a:r>
              <a:rPr i="1" lang="es" sz="1600">
                <a:solidFill>
                  <a:srgbClr val="000000"/>
                </a:solidFill>
              </a:rPr>
              <a:t>vs </a:t>
            </a:r>
            <a:r>
              <a:rPr lang="es" sz="1600">
                <a:solidFill>
                  <a:srgbClr val="000000"/>
                </a:solidFill>
              </a:rPr>
              <a:t>velocidades en el </a:t>
            </a:r>
            <a:r>
              <a:rPr lang="es" sz="1600">
                <a:solidFill>
                  <a:srgbClr val="000000"/>
                </a:solidFill>
              </a:rPr>
              <a:t>último</a:t>
            </a:r>
            <a:r>
              <a:rPr lang="es" sz="1600">
                <a:solidFill>
                  <a:srgbClr val="000000"/>
                </a:solidFill>
              </a:rPr>
              <a:t> tercio de la simulación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s" sz="1600">
                <a:solidFill>
                  <a:srgbClr val="000000"/>
                </a:solidFill>
              </a:rPr>
              <a:t>Trayectoria de la partícula grande </a:t>
            </a:r>
            <a:r>
              <a:rPr i="1" lang="es" sz="1600">
                <a:solidFill>
                  <a:srgbClr val="000000"/>
                </a:solidFill>
              </a:rPr>
              <a:t>vs </a:t>
            </a:r>
            <a:r>
              <a:rPr lang="es" sz="1600">
                <a:solidFill>
                  <a:srgbClr val="000000"/>
                </a:solidFill>
              </a:rPr>
              <a:t>temperatura del sistema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s" sz="1600">
                <a:solidFill>
                  <a:srgbClr val="000000"/>
                </a:solidFill>
              </a:rPr>
              <a:t>Desplazamiento cuadrático medio </a:t>
            </a:r>
            <a:r>
              <a:rPr i="1" lang="es" sz="1600">
                <a:solidFill>
                  <a:srgbClr val="000000"/>
                </a:solidFill>
              </a:rPr>
              <a:t>vs </a:t>
            </a:r>
            <a:r>
              <a:rPr lang="es" sz="1600">
                <a:solidFill>
                  <a:srgbClr val="000000"/>
                </a:solidFill>
              </a:rPr>
              <a:t> tiempo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</a:t>
            </a:r>
            <a:endParaRPr/>
          </a:p>
        </p:txBody>
      </p:sp>
      <p:sp>
        <p:nvSpPr>
          <p:cNvPr id="202" name="Google Shape;202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300" y="1449100"/>
            <a:ext cx="2662625" cy="26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390750" y="967450"/>
            <a:ext cx="21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N = 105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8737" y="1449100"/>
            <a:ext cx="2662625" cy="26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/>
        </p:nvSpPr>
        <p:spPr>
          <a:xfrm>
            <a:off x="3525850" y="967450"/>
            <a:ext cx="201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N = 120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1175" y="1426775"/>
            <a:ext cx="2707276" cy="270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/>
        </p:nvSpPr>
        <p:spPr>
          <a:xfrm>
            <a:off x="6495425" y="967450"/>
            <a:ext cx="21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N = 135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Frecuencia de colisiones - |V</a:t>
            </a:r>
            <a:r>
              <a:rPr lang="es" sz="2200"/>
              <a:t> inicial| &lt; 2 m/s</a:t>
            </a:r>
            <a:endParaRPr sz="2200"/>
          </a:p>
        </p:txBody>
      </p:sp>
      <p:sp>
        <p:nvSpPr>
          <p:cNvPr id="214" name="Google Shape;214;p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5" name="Google Shape;215;p30"/>
          <p:cNvSpPr txBox="1"/>
          <p:nvPr/>
        </p:nvSpPr>
        <p:spPr>
          <a:xfrm>
            <a:off x="670350" y="4193175"/>
            <a:ext cx="19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584 colisiones/s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3745650" y="4193175"/>
            <a:ext cx="18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798 colisiones/s</a:t>
            </a:r>
            <a:endParaRPr/>
          </a:p>
        </p:txBody>
      </p:sp>
      <p:sp>
        <p:nvSpPr>
          <p:cNvPr id="217" name="Google Shape;217;p30"/>
          <p:cNvSpPr txBox="1"/>
          <p:nvPr/>
        </p:nvSpPr>
        <p:spPr>
          <a:xfrm>
            <a:off x="6669725" y="4193175"/>
            <a:ext cx="18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1183 colisiones/s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879"/>
              <a:t>Probabilidad de tiempos entre colisiones</a:t>
            </a:r>
            <a:endParaRPr sz="1879"/>
          </a:p>
        </p:txBody>
      </p:sp>
      <p:sp>
        <p:nvSpPr>
          <p:cNvPr id="223" name="Google Shape;223;p31"/>
          <p:cNvSpPr txBox="1"/>
          <p:nvPr/>
        </p:nvSpPr>
        <p:spPr>
          <a:xfrm>
            <a:off x="3434688" y="917250"/>
            <a:ext cx="21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N = 105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31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863" y="1317450"/>
            <a:ext cx="5690270" cy="3521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879"/>
              <a:t>Probabilidad de tiempos entre colisiones</a:t>
            </a:r>
            <a:endParaRPr sz="1879"/>
          </a:p>
        </p:txBody>
      </p:sp>
      <p:sp>
        <p:nvSpPr>
          <p:cNvPr id="231" name="Google Shape;231;p32"/>
          <p:cNvSpPr txBox="1"/>
          <p:nvPr/>
        </p:nvSpPr>
        <p:spPr>
          <a:xfrm>
            <a:off x="3357475" y="867700"/>
            <a:ext cx="21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N = 120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32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100" y="1321250"/>
            <a:ext cx="5774877" cy="357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879"/>
              <a:t>Probabilidad de tiempos entre colisiones</a:t>
            </a:r>
            <a:endParaRPr sz="1879"/>
          </a:p>
        </p:txBody>
      </p:sp>
      <p:sp>
        <p:nvSpPr>
          <p:cNvPr id="239" name="Google Shape;239;p33"/>
          <p:cNvSpPr txBox="1"/>
          <p:nvPr/>
        </p:nvSpPr>
        <p:spPr>
          <a:xfrm>
            <a:off x="3357475" y="867700"/>
            <a:ext cx="21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N = 135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3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888" y="1337750"/>
            <a:ext cx="5774877" cy="357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879"/>
              <a:t>Velocidad Inicial - Probabilidad de velocidad al iniciar la </a:t>
            </a:r>
            <a:r>
              <a:rPr lang="es" sz="1879"/>
              <a:t>simulación (N=135)</a:t>
            </a:r>
            <a:endParaRPr sz="1879"/>
          </a:p>
        </p:txBody>
      </p:sp>
      <p:sp>
        <p:nvSpPr>
          <p:cNvPr id="247" name="Google Shape;247;p34"/>
          <p:cNvSpPr txBox="1"/>
          <p:nvPr/>
        </p:nvSpPr>
        <p:spPr>
          <a:xfrm>
            <a:off x="1291025" y="965525"/>
            <a:ext cx="215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Instante previo a comenzar la simulación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5452775" y="1073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Último tercio de la simulación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34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3525"/>
            <a:ext cx="4342299" cy="268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925" y="1753587"/>
            <a:ext cx="4277424" cy="264487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type="title"/>
          </p:nvPr>
        </p:nvSpPr>
        <p:spPr>
          <a:xfrm>
            <a:off x="0" y="16350"/>
            <a:ext cx="90720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Desplazamiento de la partícula grande con distintas temperaturas (KE</a:t>
            </a:r>
            <a:r>
              <a:rPr lang="es" sz="1688"/>
              <a:t>1</a:t>
            </a:r>
            <a:r>
              <a:rPr lang="es"/>
              <a:t> = 0.032, |v| &lt; 0.5, </a:t>
            </a:r>
            <a:r>
              <a:rPr lang="es" sz="1879"/>
              <a:t>N=135</a:t>
            </a:r>
            <a:r>
              <a:rPr lang="es"/>
              <a:t>)</a:t>
            </a:r>
            <a:endParaRPr/>
          </a:p>
        </p:txBody>
      </p:sp>
      <p:sp>
        <p:nvSpPr>
          <p:cNvPr id="257" name="Google Shape;257;p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58" name="Google Shape;258;p35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400" y="1246650"/>
            <a:ext cx="5226449" cy="323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25" y="1331563"/>
            <a:ext cx="3004975" cy="30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 txBox="1"/>
          <p:nvPr/>
        </p:nvSpPr>
        <p:spPr>
          <a:xfrm>
            <a:off x="3746500" y="769975"/>
            <a:ext cx="91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T1 ~ KE1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98250" y="16350"/>
            <a:ext cx="90459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Desplazamiento de la partícula grande con distintas temperaturas (KE</a:t>
            </a:r>
            <a:r>
              <a:rPr lang="es" sz="1688"/>
              <a:t>2</a:t>
            </a:r>
            <a:r>
              <a:rPr lang="es"/>
              <a:t> = 0.175, |v| &lt; 1.0, </a:t>
            </a:r>
            <a:r>
              <a:rPr lang="es" sz="1879"/>
              <a:t>N=135</a:t>
            </a:r>
            <a:r>
              <a:rPr lang="es"/>
              <a:t>)</a:t>
            </a:r>
            <a:endParaRPr/>
          </a:p>
        </p:txBody>
      </p:sp>
      <p:sp>
        <p:nvSpPr>
          <p:cNvPr id="266" name="Google Shape;266;p3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67" name="Google Shape;267;p36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125" y="1134950"/>
            <a:ext cx="5550801" cy="343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175" y="1134950"/>
            <a:ext cx="3169225" cy="31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6"/>
          <p:cNvSpPr txBox="1"/>
          <p:nvPr/>
        </p:nvSpPr>
        <p:spPr>
          <a:xfrm>
            <a:off x="3881450" y="734750"/>
            <a:ext cx="125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T2 = 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5,46*T1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type="title"/>
          </p:nvPr>
        </p:nvSpPr>
        <p:spPr>
          <a:xfrm>
            <a:off x="98250" y="16350"/>
            <a:ext cx="90459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Desplazamiento de la partícula grande con distintas temperaturas (KE</a:t>
            </a:r>
            <a:r>
              <a:rPr lang="es" sz="1688"/>
              <a:t>3</a:t>
            </a:r>
            <a:r>
              <a:rPr lang="es"/>
              <a:t> = 0.337, |v| &lt; 1.5,</a:t>
            </a:r>
            <a:r>
              <a:rPr lang="es" sz="1879"/>
              <a:t>N=135</a:t>
            </a:r>
            <a:r>
              <a:rPr lang="es"/>
              <a:t>) </a:t>
            </a:r>
            <a:endParaRPr/>
          </a:p>
        </p:txBody>
      </p:sp>
      <p:sp>
        <p:nvSpPr>
          <p:cNvPr id="275" name="Google Shape;275;p3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76" name="Google Shape;276;p37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575" y="1190450"/>
            <a:ext cx="5210274" cy="322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25" y="1096413"/>
            <a:ext cx="3409774" cy="340977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7"/>
          <p:cNvSpPr txBox="1"/>
          <p:nvPr/>
        </p:nvSpPr>
        <p:spPr>
          <a:xfrm>
            <a:off x="3881450" y="704650"/>
            <a:ext cx="15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T3 = 10,53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*T1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98250" y="16350"/>
            <a:ext cx="90459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DCM en función del tiempo - 5 partículas pequeñas inicialmente cercanas al centro (</a:t>
            </a:r>
            <a:r>
              <a:rPr lang="es" sz="1879"/>
              <a:t>N=135</a:t>
            </a:r>
            <a:r>
              <a:rPr lang="es"/>
              <a:t>)</a:t>
            </a:r>
            <a:endParaRPr/>
          </a:p>
        </p:txBody>
      </p:sp>
      <p:sp>
        <p:nvSpPr>
          <p:cNvPr id="284" name="Google Shape;284;p3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5" name="Google Shape;285;p38"/>
          <p:cNvSpPr txBox="1"/>
          <p:nvPr/>
        </p:nvSpPr>
        <p:spPr>
          <a:xfrm>
            <a:off x="131375" y="1121675"/>
            <a:ext cx="11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dt = 0.05 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6" name="Google Shape;286;p38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175" y="1045475"/>
            <a:ext cx="6145776" cy="38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8"/>
          <p:cNvSpPr txBox="1"/>
          <p:nvPr/>
        </p:nvSpPr>
        <p:spPr>
          <a:xfrm>
            <a:off x="6349550" y="1271750"/>
            <a:ext cx="1383300" cy="40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D = 0.11 m</a:t>
            </a:r>
            <a:r>
              <a:rPr baseline="30000" lang="es">
                <a:latin typeface="Roboto"/>
                <a:ea typeface="Roboto"/>
                <a:cs typeface="Roboto"/>
                <a:sym typeface="Roboto"/>
              </a:rPr>
              <a:t>2</a:t>
            </a:r>
            <a:endParaRPr baseline="30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DCM en función del tiempo - Partícula grande (5 simulaciones, </a:t>
            </a:r>
            <a:r>
              <a:rPr lang="es" sz="1879"/>
              <a:t>N=135</a:t>
            </a:r>
            <a:r>
              <a:rPr lang="es"/>
              <a:t>)</a:t>
            </a:r>
            <a:endParaRPr/>
          </a:p>
        </p:txBody>
      </p:sp>
      <p:sp>
        <p:nvSpPr>
          <p:cNvPr id="293" name="Google Shape;293;p3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4" name="Google Shape;294;p39"/>
          <p:cNvSpPr txBox="1"/>
          <p:nvPr/>
        </p:nvSpPr>
        <p:spPr>
          <a:xfrm>
            <a:off x="131375" y="1121675"/>
            <a:ext cx="114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dt = 0.05 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5" name="Google Shape;295;p39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950" y="1259350"/>
            <a:ext cx="5754576" cy="355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9"/>
          <p:cNvSpPr txBox="1"/>
          <p:nvPr/>
        </p:nvSpPr>
        <p:spPr>
          <a:xfrm>
            <a:off x="6101250" y="1337450"/>
            <a:ext cx="1383300" cy="40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D = 0.025 m</a:t>
            </a:r>
            <a:r>
              <a:rPr baseline="30000" lang="es">
                <a:latin typeface="Roboto"/>
                <a:ea typeface="Roboto"/>
                <a:cs typeface="Roboto"/>
                <a:sym typeface="Roboto"/>
              </a:rPr>
              <a:t>2</a:t>
            </a:r>
            <a:endParaRPr baseline="30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302" name="Google Shape;302;p4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Conclusiones</a:t>
            </a:r>
            <a:endParaRPr sz="2600"/>
          </a:p>
        </p:txBody>
      </p:sp>
      <p:sp>
        <p:nvSpPr>
          <p:cNvPr id="308" name="Google Shape;308;p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9" name="Google Shape;309;p41"/>
          <p:cNvSpPr txBox="1"/>
          <p:nvPr/>
        </p:nvSpPr>
        <p:spPr>
          <a:xfrm>
            <a:off x="323375" y="2091850"/>
            <a:ext cx="8245800" cy="23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Al aumentar la densidad del sistema, el tiempo entre colisiones disminuye, y hay mayor cantidad de colisiones por unidad de tiempo.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A mayor temperatura, la partícula grande genera trayectorias de longitud mayor.</a:t>
            </a:r>
            <a:endParaRPr sz="24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Introducción</a:t>
            </a:r>
            <a:endParaRPr sz="2400"/>
          </a:p>
        </p:txBody>
      </p:sp>
      <p:sp>
        <p:nvSpPr>
          <p:cNvPr id="80" name="Google Shape;80;p15"/>
          <p:cNvSpPr txBox="1"/>
          <p:nvPr>
            <p:ph idx="4294967295" type="body"/>
          </p:nvPr>
        </p:nvSpPr>
        <p:spPr>
          <a:xfrm>
            <a:off x="471900" y="699875"/>
            <a:ext cx="8222100" cy="4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s" sz="1840">
                <a:solidFill>
                  <a:schemeClr val="dk1"/>
                </a:solidFill>
              </a:rPr>
              <a:t>Dinámica Molecular Dirigida por Eventos</a:t>
            </a:r>
            <a:endParaRPr sz="184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4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</a:pPr>
            <a:r>
              <a:rPr lang="es" sz="1500">
                <a:solidFill>
                  <a:srgbClr val="000000"/>
                </a:solidFill>
              </a:rPr>
              <a:t>N partículas 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○"/>
            </a:pPr>
            <a:r>
              <a:rPr lang="es" sz="1500">
                <a:solidFill>
                  <a:srgbClr val="000000"/>
                </a:solidFill>
              </a:rPr>
              <a:t>Confinadas y en movimiento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</a:pPr>
            <a:r>
              <a:rPr lang="es" sz="1500">
                <a:solidFill>
                  <a:srgbClr val="000000"/>
                </a:solidFill>
              </a:rPr>
              <a:t>Partícula → posición, velocidad, radio y masa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</a:pPr>
            <a:r>
              <a:rPr lang="es" sz="1500">
                <a:solidFill>
                  <a:srgbClr val="000000"/>
                </a:solidFill>
              </a:rPr>
              <a:t>Interacciones elásticas entre partículas y con el contorno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s" sz="1500">
                <a:solidFill>
                  <a:srgbClr val="000000"/>
                </a:solidFill>
              </a:rPr>
              <a:t>Se conserva la energía y el momento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s" sz="1500">
                <a:solidFill>
                  <a:srgbClr val="000000"/>
                </a:solidFill>
              </a:rPr>
              <a:t>Viajan en </a:t>
            </a:r>
            <a:r>
              <a:rPr lang="es" sz="1500">
                <a:solidFill>
                  <a:srgbClr val="000000"/>
                </a:solidFill>
              </a:rPr>
              <a:t>línea</a:t>
            </a:r>
            <a:r>
              <a:rPr lang="es" sz="1500">
                <a:solidFill>
                  <a:srgbClr val="000000"/>
                </a:solidFill>
              </a:rPr>
              <a:t> recta con velocidad constante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s" sz="1500">
                <a:solidFill>
                  <a:srgbClr val="000000"/>
                </a:solidFill>
              </a:rPr>
              <a:t>E</a:t>
            </a:r>
            <a:r>
              <a:rPr lang="es" sz="1500">
                <a:solidFill>
                  <a:srgbClr val="000000"/>
                </a:solidFill>
              </a:rPr>
              <a:t>xcepto que existan fuerzas que </a:t>
            </a:r>
            <a:r>
              <a:rPr lang="es" sz="1500">
                <a:solidFill>
                  <a:srgbClr val="000000"/>
                </a:solidFill>
              </a:rPr>
              <a:t>actúen</a:t>
            </a:r>
            <a:r>
              <a:rPr lang="es" sz="1500">
                <a:solidFill>
                  <a:srgbClr val="000000"/>
                </a:solidFill>
              </a:rPr>
              <a:t> sobre ellas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40">
                <a:solidFill>
                  <a:schemeClr val="dk1"/>
                </a:solidFill>
              </a:rPr>
              <a:t>Enfoque válido si se cumplen:</a:t>
            </a:r>
            <a:endParaRPr sz="164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</a:pPr>
            <a:r>
              <a:rPr lang="es" sz="1500">
                <a:solidFill>
                  <a:srgbClr val="000000"/>
                </a:solidFill>
              </a:rPr>
              <a:t>Choque instantáneo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</a:pPr>
            <a:r>
              <a:rPr lang="es" sz="1500">
                <a:solidFill>
                  <a:srgbClr val="000000"/>
                </a:solidFill>
              </a:rPr>
              <a:t>Tiempo entre choques &gt;&gt; duración del choque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</a:pPr>
            <a:r>
              <a:rPr lang="es" sz="1500">
                <a:solidFill>
                  <a:srgbClr val="000000"/>
                </a:solidFill>
              </a:rPr>
              <a:t>Densidad media/baja de partículas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4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360"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/>
          </a:p>
        </p:txBody>
      </p:sp>
      <p:sp>
        <p:nvSpPr>
          <p:cNvPr id="315" name="Google Shape;315;p4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Introducción</a:t>
            </a:r>
            <a:endParaRPr sz="240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75" y="2945975"/>
            <a:ext cx="5161399" cy="1912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6"/>
          <p:cNvGrpSpPr/>
          <p:nvPr/>
        </p:nvGrpSpPr>
        <p:grpSpPr>
          <a:xfrm>
            <a:off x="406263" y="706500"/>
            <a:ext cx="2672025" cy="1557200"/>
            <a:chOff x="395275" y="782700"/>
            <a:chExt cx="2672025" cy="1557200"/>
          </a:xfrm>
        </p:grpSpPr>
        <p:pic>
          <p:nvPicPr>
            <p:cNvPr id="89" name="Google Shape;8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1775" y="1245475"/>
              <a:ext cx="2645525" cy="1094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6"/>
            <p:cNvSpPr txBox="1"/>
            <p:nvPr/>
          </p:nvSpPr>
          <p:spPr>
            <a:xfrm>
              <a:off x="395275" y="782700"/>
              <a:ext cx="2105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</a:t>
              </a:r>
              <a:r>
                <a:rPr baseline="-25000" lang="es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 </a:t>
              </a:r>
              <a:r>
                <a:rPr lang="es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entre</a:t>
              </a:r>
              <a:r>
                <a:rPr lang="es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partículas</a:t>
              </a: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" name="Google Shape;91;p16"/>
          <p:cNvGrpSpPr/>
          <p:nvPr/>
        </p:nvGrpSpPr>
        <p:grpSpPr>
          <a:xfrm>
            <a:off x="4731150" y="695250"/>
            <a:ext cx="3226500" cy="2256500"/>
            <a:chOff x="4795550" y="462725"/>
            <a:chExt cx="3226500" cy="2256500"/>
          </a:xfrm>
        </p:grpSpPr>
        <p:pic>
          <p:nvPicPr>
            <p:cNvPr id="92" name="Google Shape;92;p16"/>
            <p:cNvPicPr preferRelativeResize="0"/>
            <p:nvPr/>
          </p:nvPicPr>
          <p:blipFill rotWithShape="1">
            <a:blip r:embed="rId5">
              <a:alphaModFix/>
            </a:blip>
            <a:srcRect b="-4116" l="5492" r="-7015" t="13635"/>
            <a:stretch/>
          </p:blipFill>
          <p:spPr>
            <a:xfrm>
              <a:off x="4795550" y="917875"/>
              <a:ext cx="3226500" cy="1801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6"/>
            <p:cNvSpPr txBox="1"/>
            <p:nvPr/>
          </p:nvSpPr>
          <p:spPr>
            <a:xfrm>
              <a:off x="4795550" y="462725"/>
              <a:ext cx="2105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</a:t>
              </a:r>
              <a:r>
                <a:rPr baseline="-25000" lang="es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 </a:t>
              </a:r>
              <a:r>
                <a:rPr lang="es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 paredes</a:t>
              </a: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94" name="Google Shape;94;p16"/>
          <p:cNvCxnSpPr>
            <a:stCxn id="89" idx="2"/>
          </p:cNvCxnSpPr>
          <p:nvPr/>
        </p:nvCxnSpPr>
        <p:spPr>
          <a:xfrm flipH="1">
            <a:off x="1751925" y="2263700"/>
            <a:ext cx="3600" cy="618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Introducción</a:t>
            </a:r>
            <a:endParaRPr sz="2400"/>
          </a:p>
        </p:txBody>
      </p:sp>
      <p:sp>
        <p:nvSpPr>
          <p:cNvPr id="101" name="Google Shape;101;p17"/>
          <p:cNvSpPr txBox="1"/>
          <p:nvPr/>
        </p:nvSpPr>
        <p:spPr>
          <a:xfrm>
            <a:off x="330074" y="706500"/>
            <a:ext cx="337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Transformación de velocidades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2" name="Google Shape;102;p17"/>
          <p:cNvGrpSpPr/>
          <p:nvPr/>
        </p:nvGrpSpPr>
        <p:grpSpPr>
          <a:xfrm>
            <a:off x="281700" y="1247700"/>
            <a:ext cx="5112149" cy="1970201"/>
            <a:chOff x="281700" y="1400100"/>
            <a:chExt cx="5112149" cy="1970201"/>
          </a:xfrm>
        </p:grpSpPr>
        <p:pic>
          <p:nvPicPr>
            <p:cNvPr id="103" name="Google Shape;103;p17"/>
            <p:cNvPicPr preferRelativeResize="0"/>
            <p:nvPr/>
          </p:nvPicPr>
          <p:blipFill rotWithShape="1">
            <a:blip r:embed="rId3">
              <a:alphaModFix/>
            </a:blip>
            <a:srcRect b="0" l="0" r="0" t="11574"/>
            <a:stretch/>
          </p:blipFill>
          <p:spPr>
            <a:xfrm>
              <a:off x="815100" y="1842026"/>
              <a:ext cx="4578750" cy="1528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7"/>
            <p:cNvSpPr txBox="1"/>
            <p:nvPr/>
          </p:nvSpPr>
          <p:spPr>
            <a:xfrm>
              <a:off x="281700" y="1400100"/>
              <a:ext cx="418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232323"/>
                </a:buClr>
                <a:buSzPts val="1400"/>
                <a:buFont typeface="Roboto"/>
                <a:buChar char="●"/>
              </a:pPr>
              <a:r>
                <a:rPr lang="es">
                  <a:solidFill>
                    <a:srgbClr val="232323"/>
                  </a:solidFill>
                  <a:latin typeface="Roboto"/>
                  <a:ea typeface="Roboto"/>
                  <a:cs typeface="Roboto"/>
                  <a:sym typeface="Roboto"/>
                </a:rPr>
                <a:t>Colisión e</a:t>
              </a:r>
              <a:r>
                <a:rPr lang="es">
                  <a:solidFill>
                    <a:srgbClr val="232323"/>
                  </a:solidFill>
                  <a:latin typeface="Roboto"/>
                  <a:ea typeface="Roboto"/>
                  <a:cs typeface="Roboto"/>
                  <a:sym typeface="Roboto"/>
                </a:rPr>
                <a:t>ntre partículas de distinta masa</a:t>
              </a:r>
              <a:endParaRPr>
                <a:solidFill>
                  <a:srgbClr val="23232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5" name="Google Shape;105;p17"/>
          <p:cNvGrpSpPr/>
          <p:nvPr/>
        </p:nvGrpSpPr>
        <p:grpSpPr>
          <a:xfrm>
            <a:off x="293500" y="3423775"/>
            <a:ext cx="4188900" cy="1391850"/>
            <a:chOff x="293500" y="3423775"/>
            <a:chExt cx="4188900" cy="1391850"/>
          </a:xfrm>
        </p:grpSpPr>
        <p:sp>
          <p:nvSpPr>
            <p:cNvPr id="106" name="Google Shape;106;p17"/>
            <p:cNvSpPr txBox="1"/>
            <p:nvPr/>
          </p:nvSpPr>
          <p:spPr>
            <a:xfrm>
              <a:off x="293500" y="3423775"/>
              <a:ext cx="418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232323"/>
                </a:buClr>
                <a:buSzPts val="1400"/>
                <a:buFont typeface="Roboto"/>
                <a:buChar char="●"/>
              </a:pPr>
              <a:r>
                <a:rPr lang="es">
                  <a:solidFill>
                    <a:srgbClr val="232323"/>
                  </a:solidFill>
                  <a:latin typeface="Roboto"/>
                  <a:ea typeface="Roboto"/>
                  <a:cs typeface="Roboto"/>
                  <a:sym typeface="Roboto"/>
                </a:rPr>
                <a:t>Colisión de partícula con pared</a:t>
              </a:r>
              <a:endParaRPr>
                <a:solidFill>
                  <a:srgbClr val="23232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7" name="Google Shape;107;p17"/>
            <p:cNvPicPr preferRelativeResize="0"/>
            <p:nvPr/>
          </p:nvPicPr>
          <p:blipFill rotWithShape="1">
            <a:blip r:embed="rId4">
              <a:alphaModFix/>
            </a:blip>
            <a:srcRect b="-7910" l="0" r="0" t="7910"/>
            <a:stretch/>
          </p:blipFill>
          <p:spPr>
            <a:xfrm>
              <a:off x="831750" y="3852525"/>
              <a:ext cx="2802950" cy="963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idx="4294967295" type="body"/>
          </p:nvPr>
        </p:nvSpPr>
        <p:spPr>
          <a:xfrm>
            <a:off x="257600" y="2676375"/>
            <a:ext cx="82221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s" sz="1840">
                <a:solidFill>
                  <a:schemeClr val="dk1"/>
                </a:solidFill>
              </a:rPr>
              <a:t>Relación e</a:t>
            </a:r>
            <a:r>
              <a:rPr lang="es" sz="1840">
                <a:solidFill>
                  <a:schemeClr val="dk1"/>
                </a:solidFill>
              </a:rPr>
              <a:t>nergía cinética - velocidad - temperatura</a:t>
            </a:r>
            <a:endParaRPr sz="184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4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360"/>
          </a:p>
        </p:txBody>
      </p:sp>
      <p:sp>
        <p:nvSpPr>
          <p:cNvPr id="114" name="Google Shape;114;p18"/>
          <p:cNvSpPr txBox="1"/>
          <p:nvPr>
            <p:ph idx="4294967295" type="body"/>
          </p:nvPr>
        </p:nvSpPr>
        <p:spPr>
          <a:xfrm>
            <a:off x="257600" y="818500"/>
            <a:ext cx="8222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s" sz="1840">
                <a:solidFill>
                  <a:schemeClr val="dk1"/>
                </a:solidFill>
              </a:rPr>
              <a:t>Movimiento Browniano</a:t>
            </a:r>
            <a:endParaRPr sz="184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84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84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84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84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s" sz="1500">
                <a:solidFill>
                  <a:srgbClr val="000000"/>
                </a:solidFill>
              </a:rPr>
              <a:t>Relaciona el </a:t>
            </a:r>
            <a:r>
              <a:rPr b="1" lang="es" sz="1500">
                <a:solidFill>
                  <a:srgbClr val="000000"/>
                </a:solidFill>
              </a:rPr>
              <a:t>desplazamiento cuadrático medio</a:t>
            </a:r>
            <a:r>
              <a:rPr lang="es" sz="1500">
                <a:solidFill>
                  <a:srgbClr val="000000"/>
                </a:solidFill>
              </a:rPr>
              <a:t> con el </a:t>
            </a:r>
            <a:r>
              <a:rPr b="1" lang="es" sz="1500">
                <a:solidFill>
                  <a:srgbClr val="000000"/>
                </a:solidFill>
              </a:rPr>
              <a:t>coeficiente de difusión</a:t>
            </a:r>
            <a:r>
              <a:rPr lang="es" sz="1500">
                <a:solidFill>
                  <a:srgbClr val="000000"/>
                </a:solidFill>
              </a:rPr>
              <a:t>.</a:t>
            </a:r>
            <a:endParaRPr sz="184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4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360"/>
          </a:p>
        </p:txBody>
      </p:sp>
      <p:sp>
        <p:nvSpPr>
          <p:cNvPr id="115" name="Google Shape;115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Introducción</a:t>
            </a:r>
            <a:endParaRPr sz="2400"/>
          </a:p>
        </p:txBody>
      </p:sp>
      <p:pic>
        <p:nvPicPr>
          <p:cNvPr id="116" name="Google Shape;116;p18"/>
          <p:cNvPicPr preferRelativeResize="0"/>
          <p:nvPr/>
        </p:nvPicPr>
        <p:blipFill rotWithShape="1">
          <a:blip r:embed="rId4">
            <a:alphaModFix/>
          </a:blip>
          <a:srcRect b="0" l="0" r="2315" t="0"/>
          <a:stretch/>
        </p:blipFill>
        <p:spPr>
          <a:xfrm>
            <a:off x="368000" y="1352175"/>
            <a:ext cx="3027748" cy="4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200" y="4149274"/>
            <a:ext cx="3770668" cy="7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200" y="3183675"/>
            <a:ext cx="1520505" cy="7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</a:t>
            </a:r>
            <a:endParaRPr/>
          </a:p>
        </p:txBody>
      </p:sp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</a:t>
            </a:r>
            <a:endParaRPr/>
          </a:p>
        </p:txBody>
      </p:sp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/>
              <a:t>Arquitectura</a:t>
            </a:r>
            <a:endParaRPr sz="1600"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71" y="2388375"/>
            <a:ext cx="1029800" cy="10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7525" y="206038"/>
            <a:ext cx="2567527" cy="47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Implementación</a:t>
            </a:r>
            <a:endParaRPr sz="2400"/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48641" l="0" r="0" t="0"/>
          <a:stretch/>
        </p:blipFill>
        <p:spPr>
          <a:xfrm>
            <a:off x="93500" y="1362525"/>
            <a:ext cx="4313650" cy="261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b="23886" l="0" r="0" t="52179"/>
          <a:stretch/>
        </p:blipFill>
        <p:spPr>
          <a:xfrm>
            <a:off x="4650000" y="1362525"/>
            <a:ext cx="4313650" cy="121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b="12705" l="0" r="0" t="76064"/>
          <a:stretch/>
        </p:blipFill>
        <p:spPr>
          <a:xfrm>
            <a:off x="4650000" y="2728413"/>
            <a:ext cx="4313650" cy="57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 rotWithShape="1">
          <a:blip r:embed="rId3">
            <a:alphaModFix/>
          </a:blip>
          <a:srcRect b="0" l="0" r="0" t="89678"/>
          <a:stretch/>
        </p:blipFill>
        <p:spPr>
          <a:xfrm>
            <a:off x="4650000" y="3448475"/>
            <a:ext cx="4313650" cy="52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>
            <p:ph idx="4294967295" type="body"/>
          </p:nvPr>
        </p:nvSpPr>
        <p:spPr>
          <a:xfrm>
            <a:off x="98250" y="818500"/>
            <a:ext cx="8222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s" sz="1840">
                <a:solidFill>
                  <a:schemeClr val="dk1"/>
                </a:solidFill>
              </a:rPr>
              <a:t>class Particle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4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360"/>
          </a:p>
        </p:txBody>
      </p:sp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